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млн. евро</c:v>
          </c:tx>
          <c:spPr>
            <a:solidFill>
              <a:srgbClr val="11B5C8"/>
            </a:solidFill>
          </c:spPr>
          <c:invertIfNegative val="1"/>
          <c:dLbls>
            <c:dLbl>
              <c:idx val="0"/>
              <c:layout>
                <c:manualLayout>
                  <c:x val="-2.5719811808823448E-3"/>
                  <c:y val="-1.58730158730159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24257263732265"/>
                      <c:h val="6.190476190476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B4D-453B-BEFC-1271584730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>
                    <a:latin typeface="DejaVu Sans"/>
                    <a:ea typeface="DejaVu Sans"/>
                    <a:cs typeface="DejaVu Sans"/>
                  </a:defRPr>
                </a:pPr>
                <a:endParaRPr lang="bg-B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'Chart Data'!$A$2:$A$7</c:f>
              <c:strCache>
                <c:ptCount val="6"/>
                <c:pt idx="0">
                  <c:v>Центрове за инсулт</c:v>
                </c:pt>
                <c:pt idx="1">
                  <c:v>Болнична помощ</c:v>
                </c:pt>
                <c:pt idx="2">
                  <c:v>HEMS</c:v>
                </c:pt>
                <c:pt idx="3">
                  <c:v>Амбулаторни грижи</c:v>
                </c:pt>
                <c:pt idx="4">
                  <c:v>Психиатрична помощ</c:v>
                </c:pt>
                <c:pt idx="5">
                  <c:v>Цифрова диагностика*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72.209992529999994</c:v>
                </c:pt>
                <c:pt idx="1">
                  <c:v>41.489631899999999</c:v>
                </c:pt>
                <c:pt idx="2">
                  <c:v>35.020421759999998</c:v>
                </c:pt>
                <c:pt idx="3">
                  <c:v>22.67210738</c:v>
                </c:pt>
                <c:pt idx="4">
                  <c:v>11.077096149999999</c:v>
                </c:pt>
                <c:pt idx="5">
                  <c:v>6.6267569999999996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5DAA-4065-8E64-0972701CFB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bg-BG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Точният факт е „разплатени 189 096 006,72 евро“.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Дяловете са изчислени спрямо общата сума. 72 209 992,53 / 189 096 006,72 = 38,19%.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Шестте реда дават точно 189 096 006,72 евро.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Циклотронният комплекс е за УСБАЛ по онкология „Проф. Иван Черноземски“.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Източник</a:t>
            </a:r>
            <a:r>
              <a:rPr dirty="0"/>
              <a:t>: ПВУ </a:t>
            </a:r>
            <a:r>
              <a:rPr dirty="0" err="1"/>
              <a:t>май-август</a:t>
            </a:r>
            <a:r>
              <a:rPr dirty="0"/>
              <a:t> 2026 ФИНАЛЕН ВАРИАНТ (1).</a:t>
            </a:r>
            <a:r>
              <a:rPr dirty="0" err="1"/>
              <a:t>docx</a:t>
            </a:r>
            <a:r>
              <a:rPr dirty="0"/>
              <a:t>. </a:t>
            </a:r>
            <a:r>
              <a:rPr dirty="0" err="1"/>
              <a:t>Включително</a:t>
            </a:r>
            <a:r>
              <a:rPr dirty="0"/>
              <a:t> 39 807 407,07 </a:t>
            </a:r>
            <a:r>
              <a:rPr dirty="0" err="1"/>
              <a:t>евро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31 </a:t>
            </a:r>
            <a:r>
              <a:rPr dirty="0" err="1"/>
              <a:t>август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Завършени ремонти са посочени в Кърджали, Севлиево, Плевен и Стара Загора. Включително 2 360 402,23 евро на 31 август.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Включително 12 859,19 евро на 31 август.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Специалности: онкология, радиология, дерматология и патология. Центрове за данни: София (2), Пловдив и Плевен. Общо разплатено 14 295 949,69 евро; 99% усвояване.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Оборудване: 200 дефибрилатора, 100 телемедицински куфара, 100 мултисензорни устройства, 700 устройства за дистанционни услуги. Постъпили 188 дневно-финансови отчета; изплатени разходите по 134 към 31 август.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Източник: ПВУ май-август 2026 ФИНАЛЕН ВАРИАНТ (1).docx.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B38603D-C5D2-49EC-A411-92EE48655C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67400" cy="6858000"/>
          </a:xfrm>
          <a:prstGeom prst="rect">
            <a:avLst/>
          </a:prstGeom>
          <a:solidFill>
            <a:srgbClr val="061C2B">
              <a:alpha val="87059"/>
            </a:srgbClr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7BB4D5-92F5-47B9-BC4F-E75C009A1FD2}"/>
              </a:ext>
            </a:extLst>
          </p:cNvPr>
          <p:cNvSpPr>
            <a:spLocks noGrp="1"/>
          </p:cNvSpPr>
          <p:nvPr/>
        </p:nvSpPr>
        <p:spPr>
          <a:xfrm>
            <a:off x="628650" y="514350"/>
            <a:ext cx="4381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endParaRPr sz="1125" b="1" dirty="0">
              <a:solidFill>
                <a:srgbClr val="84E2E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5D91E4-4A6E-4495-B6FD-970FA649B848}"/>
              </a:ext>
            </a:extLst>
          </p:cNvPr>
          <p:cNvSpPr>
            <a:spLocks noGrp="1"/>
          </p:cNvSpPr>
          <p:nvPr/>
        </p:nvSpPr>
        <p:spPr>
          <a:xfrm>
            <a:off x="609600" y="1119030"/>
            <a:ext cx="4696460" cy="1924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47500" lnSpcReduction="20000"/>
          </a:bodyPr>
          <a:lstStyle/>
          <a:p>
            <a:pPr algn="ctr">
              <a:spcAft>
                <a:spcPts val="800"/>
              </a:spcAft>
            </a:pPr>
            <a:r>
              <a:rPr lang="bg-BG" sz="7600" b="1" kern="1400" spc="25" dirty="0" smtClean="0">
                <a:solidFill>
                  <a:schemeClr val="bg1"/>
                </a:solidFill>
                <a:effectLst/>
                <a:latin typeface="DejaVu Sans"/>
                <a:ea typeface="Times New Roman" panose="02020603050405020304" pitchFamily="18" charset="0"/>
                <a:cs typeface="Times New Roman" panose="02020603050405020304" pitchFamily="18" charset="0"/>
              </a:rPr>
              <a:t>Четири месеца </a:t>
            </a:r>
            <a:endParaRPr lang="en-US" sz="7600" b="1" kern="1400" spc="25" dirty="0" smtClean="0">
              <a:solidFill>
                <a:schemeClr val="bg1"/>
              </a:solidFill>
              <a:effectLst/>
              <a:latin typeface="DejaVu San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bg-BG" sz="7600" b="1" kern="1400" spc="25" dirty="0" smtClean="0">
                <a:solidFill>
                  <a:schemeClr val="bg1"/>
                </a:solidFill>
                <a:effectLst/>
                <a:latin typeface="DejaVu Sans"/>
                <a:ea typeface="Times New Roman" panose="02020603050405020304" pitchFamily="18" charset="0"/>
                <a:cs typeface="Times New Roman" panose="02020603050405020304" pitchFamily="18" charset="0"/>
              </a:rPr>
              <a:t>решаваща работа </a:t>
            </a:r>
            <a:endParaRPr lang="en-US" sz="7600" b="1" kern="1400" spc="25" dirty="0" smtClean="0">
              <a:solidFill>
                <a:schemeClr val="bg1"/>
              </a:solidFill>
              <a:effectLst/>
              <a:latin typeface="DejaVu Sans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bg-BG" sz="7600" b="1" kern="1400" spc="25" dirty="0" smtClean="0">
                <a:solidFill>
                  <a:schemeClr val="bg1"/>
                </a:solidFill>
                <a:effectLst/>
                <a:latin typeface="DejaVu Sans"/>
                <a:ea typeface="Times New Roman" panose="02020603050405020304" pitchFamily="18" charset="0"/>
                <a:cs typeface="Times New Roman" panose="02020603050405020304" pitchFamily="18" charset="0"/>
              </a:rPr>
              <a:t>по ПВУ</a:t>
            </a:r>
          </a:p>
          <a:p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en-US" sz="3450" b="1" dirty="0" smtClean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en-US" sz="34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9CE864-7709-485A-A26E-1928369671B2}"/>
              </a:ext>
            </a:extLst>
          </p:cNvPr>
          <p:cNvSpPr>
            <a:spLocks noGrp="1"/>
          </p:cNvSpPr>
          <p:nvPr/>
        </p:nvSpPr>
        <p:spPr>
          <a:xfrm>
            <a:off x="609600" y="6200775"/>
            <a:ext cx="2857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МАЙ–АВГУСТ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BE1D95-9EA8-4CEB-B658-E8C769A0B7AB}"/>
              </a:ext>
            </a:extLst>
          </p:cNvPr>
          <p:cNvSpPr>
            <a:spLocks noGrp="1"/>
          </p:cNvSpPr>
          <p:nvPr/>
        </p:nvSpPr>
        <p:spPr>
          <a:xfrm>
            <a:off x="628650" y="6115050"/>
            <a:ext cx="19050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>
              <a:defRPr sz="1050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endParaRPr sz="1050" b="0" dirty="0">
              <a:solidFill>
                <a:srgbClr val="84E2E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5D91E4-4A6E-4495-B6FD-970FA649B848}"/>
              </a:ext>
            </a:extLst>
          </p:cNvPr>
          <p:cNvSpPr>
            <a:spLocks noGrp="1"/>
          </p:cNvSpPr>
          <p:nvPr/>
        </p:nvSpPr>
        <p:spPr>
          <a:xfrm>
            <a:off x="561340" y="3476308"/>
            <a:ext cx="4744720" cy="18580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189 </a:t>
            </a:r>
            <a:r>
              <a:rPr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096 006,72 евро</a:t>
            </a:r>
          </a:p>
          <a:p>
            <a:pPr algn="ctr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bg-BG"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</a:t>
            </a:r>
            <a:r>
              <a:rPr lang="bg-BG" sz="345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азплатени </a:t>
            </a:r>
          </a:p>
          <a:p>
            <a:pPr algn="ctr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bg-BG" sz="3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</a:t>
            </a:r>
            <a:r>
              <a:rPr lang="bg-BG" sz="345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 май до август 2026 </a:t>
            </a:r>
            <a:endParaRPr sz="34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98438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5FD88E2-D3C8-4069-9973-4CF11F899B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BED4A5-99D5-44FF-B878-EEDC322C1482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РЕЗУЛТАТ ЗА ЧЕТИРИ МЕСЕЦА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A0C89-2E09-49F4-AB8C-3B9E35482DA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Какво е завършено до 31 август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23697B-4684-4B38-A803-A1BFABCCD220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7D5E30-AE27-4D6C-9944-13A6B0B25DF2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D4DF7C-BDA2-4AF8-B33A-854F86F331A6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22860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5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50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90A074-F21B-46AC-8B12-9EF2CA5372AE}"/>
              </a:ext>
            </a:extLst>
          </p:cNvPr>
          <p:cNvSpPr>
            <a:spLocks noGrp="1"/>
          </p:cNvSpPr>
          <p:nvPr/>
        </p:nvSpPr>
        <p:spPr>
          <a:xfrm>
            <a:off x="628650" y="2571750"/>
            <a:ext cx="2428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болници с нова апаратура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0AAC89-C0FD-4676-8A20-E2BAEDCBAA87}"/>
              </a:ext>
            </a:extLst>
          </p:cNvPr>
          <p:cNvSpPr>
            <a:spLocks noGrp="1"/>
          </p:cNvSpPr>
          <p:nvPr/>
        </p:nvSpPr>
        <p:spPr>
          <a:xfrm>
            <a:off x="3409950" y="1790700"/>
            <a:ext cx="22860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50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0FB587-D657-44AB-8F68-4A457388E739}"/>
              </a:ext>
            </a:extLst>
          </p:cNvPr>
          <p:cNvSpPr>
            <a:spLocks noGrp="1"/>
          </p:cNvSpPr>
          <p:nvPr/>
        </p:nvSpPr>
        <p:spPr>
          <a:xfrm>
            <a:off x="3429000" y="2571750"/>
            <a:ext cx="2571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центъра за лечение на инсулт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983AF1-8D3D-4C68-9991-5D043B23DA91}"/>
              </a:ext>
            </a:extLst>
          </p:cNvPr>
          <p:cNvSpPr>
            <a:spLocks noGrp="1"/>
          </p:cNvSpPr>
          <p:nvPr/>
        </p:nvSpPr>
        <p:spPr>
          <a:xfrm>
            <a:off x="6438900" y="1790700"/>
            <a:ext cx="238125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5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54B107-110C-40DA-BCD0-41E47FB0B2A9}"/>
              </a:ext>
            </a:extLst>
          </p:cNvPr>
          <p:cNvSpPr>
            <a:spLocks noGrp="1"/>
          </p:cNvSpPr>
          <p:nvPr/>
        </p:nvSpPr>
        <p:spPr>
          <a:xfrm>
            <a:off x="6457950" y="2571750"/>
            <a:ext cx="295275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изградени и оборудвани амбулатории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390AEF-7E31-4435-A668-A3D852E24D07}"/>
              </a:ext>
            </a:extLst>
          </p:cNvPr>
          <p:cNvSpPr>
            <a:spLocks noGrp="1"/>
          </p:cNvSpPr>
          <p:nvPr/>
        </p:nvSpPr>
        <p:spPr>
          <a:xfrm>
            <a:off x="9810750" y="1790700"/>
            <a:ext cx="15240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50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D2A67F-059F-456E-9BDD-B81AED028289}"/>
              </a:ext>
            </a:extLst>
          </p:cNvPr>
          <p:cNvSpPr>
            <a:spLocks noGrp="1"/>
          </p:cNvSpPr>
          <p:nvPr/>
        </p:nvSpPr>
        <p:spPr>
          <a:xfrm>
            <a:off x="9829800" y="2571750"/>
            <a:ext cx="1714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389" lnSpcReduction="20000"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последни медицински хеликоптера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357D09E-B66F-4666-AB16-6FE341B185A7}"/>
              </a:ext>
            </a:extLst>
          </p:cNvPr>
          <p:cNvSpPr>
            <a:spLocks noGrp="1"/>
          </p:cNvSpPr>
          <p:nvPr/>
        </p:nvSpPr>
        <p:spPr>
          <a:xfrm>
            <a:off x="628650" y="3476625"/>
            <a:ext cx="10972800" cy="1657350"/>
          </a:xfrm>
          <a:prstGeom prst="roundRect">
            <a:avLst>
              <a:gd name="adj" fmla="val 12644"/>
            </a:avLst>
          </a:prstGeom>
          <a:solidFill>
            <a:srgbClr val="0A3144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08B7C0-BEB9-4DF1-BE5A-E0936798A9F8}"/>
              </a:ext>
            </a:extLst>
          </p:cNvPr>
          <p:cNvSpPr>
            <a:spLocks noGrp="1"/>
          </p:cNvSpPr>
          <p:nvPr/>
        </p:nvSpPr>
        <p:spPr>
          <a:xfrm>
            <a:off x="876300" y="4038600"/>
            <a:ext cx="10477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8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ECD1D2-86D8-436B-9F2F-9DE9A10959CF}"/>
              </a:ext>
            </a:extLst>
          </p:cNvPr>
          <p:cNvSpPr>
            <a:spLocks noGrp="1"/>
          </p:cNvSpPr>
          <p:nvPr/>
        </p:nvSpPr>
        <p:spPr>
          <a:xfrm>
            <a:off x="1809750" y="400050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психиатрични структури</a:t>
            </a:r>
          </a:p>
          <a:p>
            <a:pPr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със завършен ремонт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47D5F2-C85E-43D2-8434-1E2FB8233DDD}"/>
              </a:ext>
            </a:extLst>
          </p:cNvPr>
          <p:cNvSpPr>
            <a:spLocks noGrp="1"/>
          </p:cNvSpPr>
          <p:nvPr/>
        </p:nvSpPr>
        <p:spPr>
          <a:xfrm>
            <a:off x="4953000" y="4038600"/>
            <a:ext cx="10477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8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4E812A-EFC8-45C4-BEE0-7EA3B5102304}"/>
              </a:ext>
            </a:extLst>
          </p:cNvPr>
          <p:cNvSpPr>
            <a:spLocks noGrp="1"/>
          </p:cNvSpPr>
          <p:nvPr/>
        </p:nvSpPr>
        <p:spPr>
          <a:xfrm>
            <a:off x="5857875" y="4000500"/>
            <a:ext cx="285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03"/>
          </a:bodyPr>
          <a:lstStyle/>
          <a:p>
            <a:pPr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лечебни заведения</a:t>
            </a:r>
          </a:p>
          <a:p>
            <a:pPr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 пилотната цифрова мрежа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3A26BD-EEEA-47D5-B740-EB7F3282B2B8}"/>
              </a:ext>
            </a:extLst>
          </p:cNvPr>
          <p:cNvSpPr>
            <a:spLocks noGrp="1"/>
          </p:cNvSpPr>
          <p:nvPr/>
        </p:nvSpPr>
        <p:spPr>
          <a:xfrm>
            <a:off x="9144000" y="4038600"/>
            <a:ext cx="666750" cy="533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8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A5935D7-C868-4CB6-BD51-5DB796E9FF08}"/>
              </a:ext>
            </a:extLst>
          </p:cNvPr>
          <p:cNvSpPr>
            <a:spLocks noGrp="1"/>
          </p:cNvSpPr>
          <p:nvPr/>
        </p:nvSpPr>
        <p:spPr>
          <a:xfrm>
            <a:off x="9810750" y="4038600"/>
            <a:ext cx="14287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центъра за данни</a:t>
            </a:r>
          </a:p>
        </p:txBody>
      </p:sp>
    </p:spTree>
    <p:extLst>
      <p:ext uri="{BB962C8B-B14F-4D97-AF65-F5344CB8AC3E}">
        <p14:creationId xmlns:p14="http://schemas.microsoft.com/office/powerpoint/2010/main" val="14631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197518-E99E-446B-8451-443B90C44C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DD7319-CA7C-4BEC-A4D0-9E0303005C89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endParaRPr sz="1050" b="1" dirty="0">
              <a:solidFill>
                <a:srgbClr val="0E77A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F8AFBC-44C5-49C9-A745-F5C4141595D5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lang="bg-BG" sz="2800" b="1" dirty="0" smtClean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ОБЩО РАЗПЛАТЕНИ </a:t>
            </a:r>
            <a:r>
              <a:rPr lang="bg-BG" sz="2800" b="1" dirty="0" smtClean="0">
                <a:solidFill>
                  <a:srgbClr val="002060"/>
                </a:solidFill>
                <a:latin typeface="DejaVu Sans"/>
                <a:ea typeface="DejaVu Sans"/>
                <a:cs typeface="DejaVu Sans"/>
              </a:rPr>
              <a:t>МАЙ–АВГУСТ</a:t>
            </a:r>
            <a:endParaRPr lang="bg-BG" sz="2800" b="1" dirty="0">
              <a:solidFill>
                <a:srgbClr val="00206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B279E3-4620-4E94-8630-F0B7172DBEF3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7DF79F-E0ED-4183-9D5B-E89C1966ED17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graphicFrame>
        <p:nvGraphicFramePr>
          <p:cNvPr id="18" name="Chart"/>
          <p:cNvGraphicFramePr/>
          <p:nvPr>
            <p:extLst>
              <p:ext uri="{D42A27DB-BD31-4B8C-83A1-F6EECF244321}">
                <p14:modId xmlns:p14="http://schemas.microsoft.com/office/powerpoint/2010/main" val="761258936"/>
              </p:ext>
            </p:extLst>
          </p:nvPr>
        </p:nvGraphicFramePr>
        <p:xfrm>
          <a:off x="609600" y="1695450"/>
          <a:ext cx="7406936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3375CC0-E70A-48DD-92E4-53AAE8EE7D91}"/>
              </a:ext>
            </a:extLst>
          </p:cNvPr>
          <p:cNvSpPr>
            <a:spLocks noGrp="1"/>
          </p:cNvSpPr>
          <p:nvPr/>
        </p:nvSpPr>
        <p:spPr>
          <a:xfrm>
            <a:off x="8334375" y="2945130"/>
            <a:ext cx="304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034"/>
          </a:bodyPr>
          <a:lstStyle/>
          <a:p>
            <a:pPr>
              <a:defRPr sz="25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189 096 006,72 €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190376-5BFC-4218-9547-79400B8B19B3}"/>
              </a:ext>
            </a:extLst>
          </p:cNvPr>
          <p:cNvSpPr>
            <a:spLocks noGrp="1"/>
          </p:cNvSpPr>
          <p:nvPr/>
        </p:nvSpPr>
        <p:spPr>
          <a:xfrm>
            <a:off x="8418195" y="3554730"/>
            <a:ext cx="2478405" cy="2819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>
              <a:defRPr sz="1275" b="0">
                <a:solidFill>
                  <a:srgbClr val="687A8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dirty="0" err="1">
                <a:solidFill>
                  <a:srgbClr val="687A83"/>
                </a:solidFill>
                <a:latin typeface="DejaVu Sans"/>
                <a:ea typeface="DejaVu Sans"/>
                <a:cs typeface="DejaVu Sans"/>
              </a:rPr>
              <a:t>общо</a:t>
            </a:r>
            <a:r>
              <a:rPr sz="1275" b="0" dirty="0">
                <a:solidFill>
                  <a:srgbClr val="687A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bg-BG" sz="1275" dirty="0" smtClean="0">
                <a:solidFill>
                  <a:srgbClr val="687A83"/>
                </a:solidFill>
                <a:latin typeface="DejaVu Sans"/>
                <a:ea typeface="DejaVu Sans"/>
                <a:cs typeface="DejaVu Sans"/>
              </a:rPr>
              <a:t>разплатени </a:t>
            </a:r>
            <a:r>
              <a:rPr sz="1275" b="0" dirty="0" smtClean="0">
                <a:solidFill>
                  <a:srgbClr val="687A83"/>
                </a:solidFill>
                <a:latin typeface="DejaVu Sans"/>
                <a:ea typeface="DejaVu Sans"/>
                <a:cs typeface="DejaVu Sans"/>
              </a:rPr>
              <a:t>за </a:t>
            </a:r>
            <a:r>
              <a:rPr sz="1275" b="0" dirty="0" err="1">
                <a:solidFill>
                  <a:srgbClr val="687A83"/>
                </a:solidFill>
                <a:latin typeface="DejaVu Sans"/>
                <a:ea typeface="DejaVu Sans"/>
                <a:cs typeface="DejaVu Sans"/>
              </a:rPr>
              <a:t>периода</a:t>
            </a:r>
            <a:endParaRPr sz="1275" b="0" dirty="0">
              <a:solidFill>
                <a:srgbClr val="687A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9BA8A1-7650-46BB-82E8-49D6E1355280}"/>
              </a:ext>
            </a:extLst>
          </p:cNvPr>
          <p:cNvSpPr>
            <a:spLocks noGrp="1"/>
          </p:cNvSpPr>
          <p:nvPr/>
        </p:nvSpPr>
        <p:spPr>
          <a:xfrm>
            <a:off x="8334375" y="4094480"/>
            <a:ext cx="30480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45576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99A90B7-39D9-4B32-87D7-7439CFA99A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D5638C-204F-4F5E-93BE-87CD78CCB2E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ФИНАНСОВО ИЗПЪЛНЕНИЕ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F122B4-9D5A-4482-8560-5850CD843067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Шест инвестиции формират точния общ сбор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DA1769-3A86-4FC4-81EC-54CD804CCC97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24C85A-A11F-4E87-848F-5050BE89C389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graphicFrame>
        <p:nvGraphicFramePr>
          <p:cNvPr id="13" name="Table 12"/>
          <p:cNvGraphicFramePr/>
          <p:nvPr>
            <p:extLst>
              <p:ext uri="{D42A27DB-BD31-4B8C-83A1-F6EECF244321}">
                <p14:modId xmlns:p14="http://schemas.microsoft.com/office/powerpoint/2010/main" val="1925152166"/>
              </p:ext>
            </p:extLst>
          </p:nvPr>
        </p:nvGraphicFramePr>
        <p:xfrm>
          <a:off x="609600" y="1714500"/>
          <a:ext cx="10477500" cy="3714752"/>
        </p:xfrm>
        <a:graphic>
          <a:graphicData uri="http://schemas.openxmlformats.org/drawingml/2006/table">
            <a:tbl>
              <a:tblPr/>
              <a:tblGrid>
                <a:gridCol w="3714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4344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ИНВЕСТИЦИЯ</a:t>
                      </a:r>
                    </a:p>
                  </a:txBody>
                  <a:tcPr anchor="ctr">
                    <a:solidFill>
                      <a:srgbClr val="0A31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МАЙ–АВГУСТ</a:t>
                      </a:r>
                    </a:p>
                  </a:txBody>
                  <a:tcPr anchor="ctr">
                    <a:solidFill>
                      <a:srgbClr val="0A31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ОБЩО</a:t>
                      </a:r>
                    </a:p>
                  </a:txBody>
                  <a:tcPr anchor="ctr">
                    <a:solidFill>
                      <a:srgbClr val="0A31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050" b="1" dirty="0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ФИНАНСОВО </a:t>
                      </a:r>
                      <a:r>
                        <a:rPr sz="1050" b="1" dirty="0" smtClean="0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ИЗПЪЛНЕНИЕ</a:t>
                      </a:r>
                      <a:endParaRPr sz="1050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anchor="ctr">
                    <a:solidFill>
                      <a:srgbClr val="0A31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C12.I1 Болнична помощ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41 489 631,90 €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97 774 937,77 €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71,29%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C12.I2 Инсулт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72 209 992,53 €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99 057 482,95 €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87,93%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C12.I3 Психиатрична помощ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11 077 096,15 €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20 134 427,56 €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88,23%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C12.I4 HEMS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35 020 421,76 €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80 874 583,73 €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99%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C12.I5 Цифрова диагностика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6 626 757 €*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14 295 949,69 €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99%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C12.I7 Амбулаторни грижи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22 672 107,38 €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34 097 189,19 €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102A3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85,78%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4344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061C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ОБЩО</a:t>
                      </a:r>
                    </a:p>
                  </a:txBody>
                  <a:tcPr anchor="ctr">
                    <a:solidFill>
                      <a:srgbClr val="84E2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061C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189 096 006,72 €</a:t>
                      </a:r>
                    </a:p>
                  </a:txBody>
                  <a:tcPr anchor="ctr">
                    <a:solidFill>
                      <a:srgbClr val="84E2E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061C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346 234 570,89 €</a:t>
                      </a:r>
                    </a:p>
                  </a:txBody>
                  <a:tcPr anchor="ctr">
                    <a:solidFill>
                      <a:srgbClr val="84E2E0"/>
                    </a:solidFill>
                  </a:tcPr>
                </a:tc>
                <a:tc>
                  <a:txBody>
                    <a:bodyPr/>
                    <a:lstStyle/>
                    <a:p>
                      <a:endParaRPr sz="1125" b="1" dirty="0">
                        <a:solidFill>
                          <a:srgbClr val="061C2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anchor="ctr">
                    <a:solidFill>
                      <a:srgbClr val="84E2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5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840E476-54CF-484C-85E8-18632C20A2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CEE601-1A63-4B2E-A6BA-52F8C6C26A4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C12.I1 БОЛНИЧНА ПОМОЩ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C26FF0-83C9-407A-82AF-3653ACF9FDA9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50 болници получиха специализирана апаратура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61B93E-F42E-4EA4-AFD2-653AA205C6F1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BC80F8-2875-4EC6-BEAE-147306C28171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A8C74A-C6C9-4539-861C-ADA2C09C18B6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667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1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497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FD867E-3E97-4DEF-8357-D2E5B5D59B73}"/>
              </a:ext>
            </a:extLst>
          </p:cNvPr>
          <p:cNvSpPr>
            <a:spLocks noGrp="1"/>
          </p:cNvSpPr>
          <p:nvPr/>
        </p:nvSpPr>
        <p:spPr>
          <a:xfrm>
            <a:off x="628650" y="274320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апарата и устройства</a:t>
            </a:r>
          </a:p>
          <a:p>
            <a:pPr>
              <a:def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за педиатрична помощ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22D095-6C17-4067-9F13-F791687CDD42}"/>
              </a:ext>
            </a:extLst>
          </p:cNvPr>
          <p:cNvSpPr>
            <a:spLocks noGrp="1"/>
          </p:cNvSpPr>
          <p:nvPr/>
        </p:nvSpPr>
        <p:spPr>
          <a:xfrm>
            <a:off x="4333875" y="1809750"/>
            <a:ext cx="1905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10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CC154-0659-4C1D-92E6-9B6D27F509BF}"/>
              </a:ext>
            </a:extLst>
          </p:cNvPr>
          <p:cNvSpPr>
            <a:spLocks noGrp="1"/>
          </p:cNvSpPr>
          <p:nvPr/>
        </p:nvSpPr>
        <p:spPr>
          <a:xfrm>
            <a:off x="4352925" y="2743200"/>
            <a:ext cx="2667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системи и апарата</a:t>
            </a:r>
          </a:p>
          <a:p>
            <a:pPr>
              <a:def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за онкология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3BE14-F1E1-4CA5-BDAC-9F4EF6237743}"/>
              </a:ext>
            </a:extLst>
          </p:cNvPr>
          <p:cNvSpPr>
            <a:spLocks noGrp="1"/>
          </p:cNvSpPr>
          <p:nvPr/>
        </p:nvSpPr>
        <p:spPr>
          <a:xfrm>
            <a:off x="7667625" y="1809750"/>
            <a:ext cx="1524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1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9454B4-91B4-4D1A-B1E9-DA12B77B4829}"/>
              </a:ext>
            </a:extLst>
          </p:cNvPr>
          <p:cNvSpPr>
            <a:spLocks noGrp="1"/>
          </p:cNvSpPr>
          <p:nvPr/>
        </p:nvSpPr>
        <p:spPr>
          <a:xfrm>
            <a:off x="7686675" y="2743200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36"/>
          </a:bodyPr>
          <a:lstStyle/>
          <a:p>
            <a:pPr>
              <a:def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болници със</a:t>
            </a:r>
          </a:p>
          <a:p>
            <a:pPr>
              <a:def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строителни дейности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7542D73-984E-4E7A-8685-E6088257BE90}"/>
              </a:ext>
            </a:extLst>
          </p:cNvPr>
          <p:cNvSpPr>
            <a:spLocks noGrp="1"/>
          </p:cNvSpPr>
          <p:nvPr/>
        </p:nvSpPr>
        <p:spPr>
          <a:xfrm>
            <a:off x="609600" y="3829050"/>
            <a:ext cx="10972800" cy="1143000"/>
          </a:xfrm>
          <a:prstGeom prst="roundRect">
            <a:avLst>
              <a:gd name="adj" fmla="val 15000"/>
            </a:avLst>
          </a:prstGeom>
          <a:solidFill>
            <a:srgbClr val="0A3144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08422E-E909-4B1D-89EF-F1D501C4BC8D}"/>
              </a:ext>
            </a:extLst>
          </p:cNvPr>
          <p:cNvSpPr>
            <a:spLocks noGrp="1"/>
          </p:cNvSpPr>
          <p:nvPr/>
        </p:nvSpPr>
        <p:spPr>
          <a:xfrm>
            <a:off x="895350" y="4333875"/>
            <a:ext cx="6953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685" lnSpcReduction="10000"/>
          </a:bodyPr>
          <a:lstStyle/>
          <a:p>
            <a:pPr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bg-BG" sz="2100" b="1" dirty="0"/>
              <a:t>За четири месеца: </a:t>
            </a:r>
            <a:r>
              <a:rPr lang="bg-BG" sz="2100" b="1" dirty="0" smtClean="0"/>
              <a:t>разплатени  </a:t>
            </a:r>
            <a:r>
              <a:rPr lang="bg-BG" sz="2100" b="1" dirty="0" smtClean="0">
                <a:solidFill>
                  <a:schemeClr val="bg2"/>
                </a:solidFill>
                <a:latin typeface="DejaVu Sans"/>
                <a:ea typeface="DejaVu Sans"/>
                <a:cs typeface="DejaVu Sans"/>
              </a:rPr>
              <a:t>41 </a:t>
            </a:r>
            <a:r>
              <a:rPr lang="bg-BG" sz="2100" b="1" dirty="0">
                <a:solidFill>
                  <a:schemeClr val="bg2"/>
                </a:solidFill>
                <a:latin typeface="DejaVu Sans"/>
                <a:ea typeface="DejaVu Sans"/>
                <a:cs typeface="DejaVu Sans"/>
              </a:rPr>
              <a:t>489 631,90 €</a:t>
            </a:r>
          </a:p>
          <a:p>
            <a:pPr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sz="18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41CC19-F34A-444A-91E8-B7A4A9870D3C}"/>
              </a:ext>
            </a:extLst>
          </p:cNvPr>
          <p:cNvSpPr>
            <a:spLocks noGrp="1"/>
          </p:cNvSpPr>
          <p:nvPr/>
        </p:nvSpPr>
        <p:spPr>
          <a:xfrm>
            <a:off x="895350" y="4572000"/>
            <a:ext cx="9810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00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endParaRPr sz="1200" b="0" dirty="0">
              <a:solidFill>
                <a:srgbClr val="84E2E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15D963-B58D-49AE-B087-CB72908E63EC}"/>
              </a:ext>
            </a:extLst>
          </p:cNvPr>
          <p:cNvSpPr>
            <a:spLocks noGrp="1"/>
          </p:cNvSpPr>
          <p:nvPr/>
        </p:nvSpPr>
        <p:spPr>
          <a:xfrm>
            <a:off x="8858250" y="5372100"/>
            <a:ext cx="271462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 lnSpcReduction="10000"/>
          </a:bodyPr>
          <a:lstStyle/>
          <a:p>
            <a:pPr>
              <a:defRPr sz="1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endParaRPr sz="1800" b="1" dirty="0">
              <a:solidFill>
                <a:srgbClr val="0E77A8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92768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4A50D919-0822-4490-B313-51C29C0918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E81D20-0396-488C-B205-A9984EFB7BE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C12.I2 ЛЕЧЕНИЕ НА ИНСУЛТ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CE3779-5780-4AE1-BFCA-9487D527ACA1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23 центъра вече работят като една мрежа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6EDE74-B8FC-4747-A6D9-B434A1417F37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661CCD-775F-4C71-AC2B-88743F0A8CD6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4685EF-9E56-4DFB-915B-89651B5ABAD7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1714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19AAEC-4CBF-4C08-84DE-D02F822ED62F}"/>
              </a:ext>
            </a:extLst>
          </p:cNvPr>
          <p:cNvSpPr>
            <a:spLocks noGrp="1"/>
          </p:cNvSpPr>
          <p:nvPr/>
        </p:nvSpPr>
        <p:spPr>
          <a:xfrm>
            <a:off x="628650" y="2647950"/>
            <a:ext cx="2381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402"/>
          </a:bodyPr>
          <a:lstStyle/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високотехнологични</a:t>
            </a:r>
          </a:p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центъра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9281AD-18CD-4218-9D05-B6AEA04C8F4B}"/>
              </a:ext>
            </a:extLst>
          </p:cNvPr>
          <p:cNvSpPr>
            <a:spLocks noGrp="1"/>
          </p:cNvSpPr>
          <p:nvPr/>
        </p:nvSpPr>
        <p:spPr>
          <a:xfrm>
            <a:off x="3219450" y="19526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454"/>
          </a:bodyPr>
          <a:lstStyle/>
          <a:p>
            <a:pPr>
              <a:defRPr sz="33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D0A14C-DD52-4459-9232-911CCD2C4912}"/>
              </a:ext>
            </a:extLst>
          </p:cNvPr>
          <p:cNvSpPr>
            <a:spLocks noGrp="1"/>
          </p:cNvSpPr>
          <p:nvPr/>
        </p:nvSpPr>
        <p:spPr>
          <a:xfrm>
            <a:off x="4286250" y="1809750"/>
            <a:ext cx="1905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954EB2-6407-46EC-802B-3C9ED7AFA441}"/>
              </a:ext>
            </a:extLst>
          </p:cNvPr>
          <p:cNvSpPr>
            <a:spLocks noGrp="1"/>
          </p:cNvSpPr>
          <p:nvPr/>
        </p:nvSpPr>
        <p:spPr>
          <a:xfrm>
            <a:off x="4305300" y="2647950"/>
            <a:ext cx="2381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областни центъра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494D300-BDD4-4197-82A1-B56D4C576193}"/>
              </a:ext>
            </a:extLst>
          </p:cNvPr>
          <p:cNvSpPr>
            <a:spLocks noGrp="1"/>
          </p:cNvSpPr>
          <p:nvPr/>
        </p:nvSpPr>
        <p:spPr>
          <a:xfrm>
            <a:off x="7000875" y="19526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454"/>
          </a:bodyPr>
          <a:lstStyle/>
          <a:p>
            <a:pPr>
              <a:defRPr sz="33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A95F1D-3A4B-4352-9BAC-0C2771E6B079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19050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147496-4E13-48A1-8F05-FF14F742B04C}"/>
              </a:ext>
            </a:extLst>
          </p:cNvPr>
          <p:cNvSpPr>
            <a:spLocks noGrp="1"/>
          </p:cNvSpPr>
          <p:nvPr/>
        </p:nvSpPr>
        <p:spPr>
          <a:xfrm>
            <a:off x="8115300" y="2647950"/>
            <a:ext cx="2667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центъра, свързани</a:t>
            </a:r>
          </a:p>
          <a:p>
            <a:pPr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 реално време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F9293E-BC07-4C3D-AE29-4ABC67D659B9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972800" cy="19050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45D6E0-BFBF-4A90-82BC-9B9B0759AD62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2190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 договора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6362E0-53A0-4481-9DC9-5307112ED884}"/>
              </a:ext>
            </a:extLst>
          </p:cNvPr>
          <p:cNvSpPr>
            <a:spLocks noGrp="1"/>
          </p:cNvSpPr>
          <p:nvPr/>
        </p:nvSpPr>
        <p:spPr>
          <a:xfrm>
            <a:off x="609600" y="4448175"/>
            <a:ext cx="47625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сключени през юли за доставки в 17 областни лечебни заведения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54797A-BC35-4C01-8DD4-A997902D61FA}"/>
              </a:ext>
            </a:extLst>
          </p:cNvPr>
          <p:cNvSpPr>
            <a:spLocks noGrp="1"/>
          </p:cNvSpPr>
          <p:nvPr/>
        </p:nvSpPr>
        <p:spPr>
          <a:xfrm>
            <a:off x="6191250" y="4000500"/>
            <a:ext cx="4000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Апаратура + софтуер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E2E2B7A-308A-40DF-98D4-50C79191F3DE}"/>
              </a:ext>
            </a:extLst>
          </p:cNvPr>
          <p:cNvSpPr>
            <a:spLocks noGrp="1"/>
          </p:cNvSpPr>
          <p:nvPr/>
        </p:nvSpPr>
        <p:spPr>
          <a:xfrm>
            <a:off x="6191250" y="4448175"/>
            <a:ext cx="4857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Монтаж, въвеждане в експлоатация, обучение и специализиран диагностичен софтуер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7B31E0-74C0-4409-82C9-5260B1FF5A17}"/>
              </a:ext>
            </a:extLst>
          </p:cNvPr>
          <p:cNvSpPr>
            <a:spLocks noGrp="1"/>
          </p:cNvSpPr>
          <p:nvPr/>
        </p:nvSpPr>
        <p:spPr>
          <a:xfrm>
            <a:off x="6096000" y="5486400"/>
            <a:ext cx="566928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875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lang="bg-BG" sz="1875" b="1" dirty="0"/>
              <a:t>За четири месеца: разплатени </a:t>
            </a:r>
            <a:r>
              <a:rPr sz="1875" b="1" dirty="0" smtClean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72 </a:t>
            </a:r>
            <a:r>
              <a:rPr sz="1875" b="1" dirty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209 992,53 €</a:t>
            </a:r>
          </a:p>
        </p:txBody>
      </p:sp>
    </p:spTree>
    <p:extLst>
      <p:ext uri="{BB962C8B-B14F-4D97-AF65-F5344CB8AC3E}">
        <p14:creationId xmlns:p14="http://schemas.microsoft.com/office/powerpoint/2010/main" val="155442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7A0ABA2-0C42-4348-AEC7-52BF61C462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32A853-B73A-4E68-B281-33775CF4FB5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C12.I3 ПСИХИАТРИЧНА ПОМОЩ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BD84E3-8D74-4D14-9F37-6F57A16E6E58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79"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Интервенциите обхващат минимум 25 лечебни заведения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68C73-49E3-40F9-9E25-A67DB03EC255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7851D5-EC6E-4ADB-BA71-787210E6E0AD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EFE6F-FB5C-4199-946E-AF3C3B1D4A90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190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F98018-A27E-4505-B836-036718BB85CC}"/>
              </a:ext>
            </a:extLst>
          </p:cNvPr>
          <p:cNvSpPr>
            <a:spLocks noGrp="1"/>
          </p:cNvSpPr>
          <p:nvPr/>
        </p:nvSpPr>
        <p:spPr>
          <a:xfrm>
            <a:off x="628650" y="2647950"/>
            <a:ext cx="2476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структури със</a:t>
            </a:r>
          </a:p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завършен ремонт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85C176-F774-4FBD-8757-0D927BED0CDA}"/>
              </a:ext>
            </a:extLst>
          </p:cNvPr>
          <p:cNvSpPr>
            <a:spLocks noGrp="1"/>
          </p:cNvSpPr>
          <p:nvPr/>
        </p:nvSpPr>
        <p:spPr>
          <a:xfrm>
            <a:off x="3810000" y="1809750"/>
            <a:ext cx="2190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30121D-1383-4568-ADAB-CA39F3A1CC50}"/>
              </a:ext>
            </a:extLst>
          </p:cNvPr>
          <p:cNvSpPr>
            <a:spLocks noGrp="1"/>
          </p:cNvSpPr>
          <p:nvPr/>
        </p:nvSpPr>
        <p:spPr>
          <a:xfrm>
            <a:off x="3829050" y="2647950"/>
            <a:ext cx="2476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592"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обекта с оборудване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6866D-6940-400E-AEF4-65EDABBA08B4}"/>
              </a:ext>
            </a:extLst>
          </p:cNvPr>
          <p:cNvSpPr>
            <a:spLocks noGrp="1"/>
          </p:cNvSpPr>
          <p:nvPr/>
        </p:nvSpPr>
        <p:spPr>
          <a:xfrm>
            <a:off x="7334250" y="1809750"/>
            <a:ext cx="3333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3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над 2 500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D35318-0724-40E6-AD6B-8A70111ABD05}"/>
              </a:ext>
            </a:extLst>
          </p:cNvPr>
          <p:cNvSpPr>
            <a:spLocks noGrp="1"/>
          </p:cNvSpPr>
          <p:nvPr/>
        </p:nvSpPr>
        <p:spPr>
          <a:xfrm>
            <a:off x="7353300" y="2647950"/>
            <a:ext cx="3143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легла в обхванатите</a:t>
            </a:r>
          </a:p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лечебни заведения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70FA46B-AF69-4FC9-B89A-4AF66B760384}"/>
              </a:ext>
            </a:extLst>
          </p:cNvPr>
          <p:cNvSpPr>
            <a:spLocks noGrp="1"/>
          </p:cNvSpPr>
          <p:nvPr/>
        </p:nvSpPr>
        <p:spPr>
          <a:xfrm>
            <a:off x="609600" y="3857625"/>
            <a:ext cx="7239000" cy="1238250"/>
          </a:xfrm>
          <a:prstGeom prst="roundRect">
            <a:avLst>
              <a:gd name="adj" fmla="val 13846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B063BA-D0ED-49D4-BB27-FEE3D1E69415}"/>
              </a:ext>
            </a:extLst>
          </p:cNvPr>
          <p:cNvSpPr>
            <a:spLocks noGrp="1"/>
          </p:cNvSpPr>
          <p:nvPr/>
        </p:nvSpPr>
        <p:spPr>
          <a:xfrm>
            <a:off x="857250" y="4048125"/>
            <a:ext cx="1333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>
              <a:defRPr sz="975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СТАТУС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5E5FE7-EA2E-4D52-B9C3-4552A966C7CD}"/>
              </a:ext>
            </a:extLst>
          </p:cNvPr>
          <p:cNvSpPr>
            <a:spLocks noGrp="1"/>
          </p:cNvSpPr>
          <p:nvPr/>
        </p:nvSpPr>
        <p:spPr>
          <a:xfrm>
            <a:off x="857250" y="4362450"/>
            <a:ext cx="3810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02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Целта е постигната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A218ED9-95DA-47CC-BA37-8ACD773AF2F0}"/>
              </a:ext>
            </a:extLst>
          </p:cNvPr>
          <p:cNvSpPr>
            <a:spLocks noGrp="1"/>
          </p:cNvSpPr>
          <p:nvPr/>
        </p:nvSpPr>
        <p:spPr>
          <a:xfrm>
            <a:off x="8096250" y="3857625"/>
            <a:ext cx="3486150" cy="1238250"/>
          </a:xfrm>
          <a:prstGeom prst="roundRect">
            <a:avLst>
              <a:gd name="adj" fmla="val 13846"/>
            </a:avLst>
          </a:prstGeom>
          <a:solidFill>
            <a:srgbClr val="FFF2E5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AF3CE1-F43F-4C09-B084-444E9C29FA4C}"/>
              </a:ext>
            </a:extLst>
          </p:cNvPr>
          <p:cNvSpPr>
            <a:spLocks noGrp="1"/>
          </p:cNvSpPr>
          <p:nvPr/>
        </p:nvSpPr>
        <p:spPr>
          <a:xfrm>
            <a:off x="8343900" y="4048125"/>
            <a:ext cx="1714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>
              <a:defRPr sz="975" b="1">
                <a:solidFill>
                  <a:srgbClr val="F0716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07167"/>
                </a:solidFill>
                <a:latin typeface="DejaVu Sans"/>
                <a:ea typeface="DejaVu Sans"/>
                <a:cs typeface="DejaVu Sans"/>
              </a:rPr>
              <a:t>ПРОДЪЛЖАВА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2FCF81-9123-4DD1-A9C2-14C3E77E02B3}"/>
              </a:ext>
            </a:extLst>
          </p:cNvPr>
          <p:cNvSpPr>
            <a:spLocks noGrp="1"/>
          </p:cNvSpPr>
          <p:nvPr/>
        </p:nvSpPr>
        <p:spPr>
          <a:xfrm>
            <a:off x="8343900" y="4362450"/>
            <a:ext cx="2857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446"/>
          </a:bodyPr>
          <a:lstStyle/>
          <a:p>
            <a:pPr>
              <a:defRPr sz="1725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ДПБ „Св. Иван Рилски“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2476B4-939E-4529-A2CB-01B46B44C61A}"/>
              </a:ext>
            </a:extLst>
          </p:cNvPr>
          <p:cNvSpPr>
            <a:spLocks noGrp="1"/>
          </p:cNvSpPr>
          <p:nvPr/>
        </p:nvSpPr>
        <p:spPr>
          <a:xfrm>
            <a:off x="6029325" y="5438775"/>
            <a:ext cx="5791200" cy="731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/>
          </a:bodyPr>
          <a:lstStyle/>
          <a:p>
            <a:pPr>
              <a:defRPr sz="1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lang="bg-BG" b="1" dirty="0"/>
              <a:t>За четири месеца: разплатени </a:t>
            </a:r>
            <a:r>
              <a:rPr sz="1800" b="1" dirty="0" smtClean="0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11 </a:t>
            </a:r>
            <a:r>
              <a:rPr sz="1800" b="1" dirty="0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077 096,15 €</a:t>
            </a:r>
          </a:p>
        </p:txBody>
      </p:sp>
    </p:spTree>
    <p:extLst>
      <p:ext uri="{BB962C8B-B14F-4D97-AF65-F5344CB8AC3E}">
        <p14:creationId xmlns:p14="http://schemas.microsoft.com/office/powerpoint/2010/main" val="5334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4F155E1-1FFF-491C-A697-8F603CB807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B1D381-DD14-40A6-A63F-BC807C4B830C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C12.I4 HEMS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91DC47-620C-4954-85AB-DAD66779A9E6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751"/>
          </a:bodyPr>
          <a:lstStyle/>
          <a:p>
            <a:pPr>
              <a:def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Последните 3 медицински хеликоптера са в страната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071DA9-CF36-4DBE-9AD0-B0D5E0E45C1D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4DB676-F5CC-4830-A46C-F8326BDE6571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4D925E-B55B-430D-905A-48BF48745421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00025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40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43DF7-5719-42AC-899B-6CD8C18A62EB}"/>
              </a:ext>
            </a:extLst>
          </p:cNvPr>
          <p:cNvSpPr>
            <a:spLocks noGrp="1"/>
          </p:cNvSpPr>
          <p:nvPr/>
        </p:nvSpPr>
        <p:spPr>
          <a:xfrm>
            <a:off x="628650" y="278130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 err="1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хеликоптера</a:t>
            </a:r>
            <a:endParaRPr sz="16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73E895D-D4A9-4204-8A05-5263EE3B6069}"/>
              </a:ext>
            </a:extLst>
          </p:cNvPr>
          <p:cNvSpPr>
            <a:spLocks noGrp="1"/>
          </p:cNvSpPr>
          <p:nvPr/>
        </p:nvSpPr>
        <p:spPr>
          <a:xfrm>
            <a:off x="4572000" y="1809750"/>
            <a:ext cx="2476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40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350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DAFED5-BF11-4341-8BAE-2F35991D3259}"/>
              </a:ext>
            </a:extLst>
          </p:cNvPr>
          <p:cNvSpPr>
            <a:spLocks noGrp="1"/>
          </p:cNvSpPr>
          <p:nvPr/>
        </p:nvSpPr>
        <p:spPr>
          <a:xfrm>
            <a:off x="4591050" y="2781300"/>
            <a:ext cx="3048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420"/>
          </a:bodyPr>
          <a:lstStyle/>
          <a:p>
            <a:pPr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отчетени въздушни мисии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E759A5-AFF7-452E-8BFA-A2393C4D6A46}"/>
              </a:ext>
            </a:extLst>
          </p:cNvPr>
          <p:cNvSpPr>
            <a:spLocks noGrp="1"/>
          </p:cNvSpPr>
          <p:nvPr/>
        </p:nvSpPr>
        <p:spPr>
          <a:xfrm>
            <a:off x="8572500" y="1809750"/>
            <a:ext cx="2476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540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99%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7C8221-337A-4E21-B52C-77869B4DFE9E}"/>
              </a:ext>
            </a:extLst>
          </p:cNvPr>
          <p:cNvSpPr>
            <a:spLocks noGrp="1"/>
          </p:cNvSpPr>
          <p:nvPr/>
        </p:nvSpPr>
        <p:spPr>
          <a:xfrm>
            <a:off x="8591550" y="2781300"/>
            <a:ext cx="2667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43"/>
          </a:bodyPr>
          <a:lstStyle/>
          <a:p>
            <a:pPr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финансово</a:t>
            </a:r>
            <a:r>
              <a:rPr sz="16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изпълнение</a:t>
            </a:r>
            <a:endParaRPr sz="16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EE52231-01F9-43FD-B817-987D7D91CB90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972800" cy="1428750"/>
          </a:xfrm>
          <a:prstGeom prst="roundRect">
            <a:avLst>
              <a:gd name="adj" fmla="val 12000"/>
            </a:avLst>
          </a:prstGeom>
          <a:solidFill>
            <a:srgbClr val="0B3C50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FD3814-F4B1-4A54-95EE-DFA04E9A8BC6}"/>
              </a:ext>
            </a:extLst>
          </p:cNvPr>
          <p:cNvSpPr>
            <a:spLocks noGrp="1"/>
          </p:cNvSpPr>
          <p:nvPr/>
        </p:nvSpPr>
        <p:spPr>
          <a:xfrm>
            <a:off x="876300" y="3952875"/>
            <a:ext cx="4762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975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 dirty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КЛЮЧОВИЯТ ЕТАП Е ПОСТИГНАТ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1EFE76-C950-4334-9F49-4B89A62E3F61}"/>
              </a:ext>
            </a:extLst>
          </p:cNvPr>
          <p:cNvSpPr>
            <a:spLocks noGrp="1"/>
          </p:cNvSpPr>
          <p:nvPr/>
        </p:nvSpPr>
        <p:spPr>
          <a:xfrm>
            <a:off x="876300" y="4324350"/>
            <a:ext cx="9810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00" b="0" dirty="0" err="1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избегнат</a:t>
            </a:r>
            <a:r>
              <a:rPr sz="1600" b="0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риск</a:t>
            </a:r>
            <a:r>
              <a:rPr sz="1600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от</a:t>
            </a:r>
            <a:r>
              <a:rPr sz="1600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неизпълнение</a:t>
            </a:r>
            <a:r>
              <a:rPr sz="1600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60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финансови</a:t>
            </a:r>
            <a:r>
              <a:rPr sz="1600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00" b="0" dirty="0" err="1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загуби</a:t>
            </a:r>
            <a:endParaRPr sz="1600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8DFB5C-6BF1-4F60-B66F-3BB370802E77}"/>
              </a:ext>
            </a:extLst>
          </p:cNvPr>
          <p:cNvSpPr>
            <a:spLocks noGrp="1"/>
          </p:cNvSpPr>
          <p:nvPr/>
        </p:nvSpPr>
        <p:spPr>
          <a:xfrm>
            <a:off x="6685281" y="5518150"/>
            <a:ext cx="4826000" cy="577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111"/>
          </a:bodyPr>
          <a:lstStyle/>
          <a:p>
            <a:pPr>
              <a:defRPr sz="180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lang="bg-BG" b="1" dirty="0"/>
              <a:t>За четири месеца: разплатени </a:t>
            </a:r>
            <a:r>
              <a:rPr sz="1800" b="1" dirty="0" smtClean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35 </a:t>
            </a:r>
            <a:r>
              <a:rPr sz="1800" b="1" dirty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020 421,76 €</a:t>
            </a:r>
          </a:p>
        </p:txBody>
      </p:sp>
    </p:spTree>
    <p:extLst>
      <p:ext uri="{BB962C8B-B14F-4D97-AF65-F5344CB8AC3E}">
        <p14:creationId xmlns:p14="http://schemas.microsoft.com/office/powerpoint/2010/main" val="73874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7052486-3CC3-4C78-9A05-0715647F4B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2869983-8BDC-4299-8E07-062368853E2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C12.I5 НАЦИОНАЛНА ПЛАТФОРМА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41145C-2DAD-4F10-86A7-0D349629183F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Цифровата диагностика свързва 20 болници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9D3836-A3E7-4A61-86DB-CC2A35F83D81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AFC95B-75BF-4620-98A9-C51A0B26DDDC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15016F-2FB6-4411-93C1-F8CCEA9F3579}"/>
              </a:ext>
            </a:extLst>
          </p:cNvPr>
          <p:cNvSpPr>
            <a:spLocks noGrp="1"/>
          </p:cNvSpPr>
          <p:nvPr/>
        </p:nvSpPr>
        <p:spPr>
          <a:xfrm>
            <a:off x="609600" y="1809750"/>
            <a:ext cx="2095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FDB1E8-6135-41A7-963A-DA5DB6D2B4C4}"/>
              </a:ext>
            </a:extLst>
          </p:cNvPr>
          <p:cNvSpPr>
            <a:spLocks noGrp="1"/>
          </p:cNvSpPr>
          <p:nvPr/>
        </p:nvSpPr>
        <p:spPr>
          <a:xfrm>
            <a:off x="628650" y="2647950"/>
            <a:ext cx="2476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лечебни заведения</a:t>
            </a:r>
          </a:p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в пилотния обхват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A20C29-44DC-4E8E-928F-A4DBD6D854D7}"/>
              </a:ext>
            </a:extLst>
          </p:cNvPr>
          <p:cNvSpPr>
            <a:spLocks noGrp="1"/>
          </p:cNvSpPr>
          <p:nvPr/>
        </p:nvSpPr>
        <p:spPr>
          <a:xfrm>
            <a:off x="3810000" y="1809750"/>
            <a:ext cx="1714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4B3616-30FC-4ECA-A8E0-88D43B8EA315}"/>
              </a:ext>
            </a:extLst>
          </p:cNvPr>
          <p:cNvSpPr>
            <a:spLocks noGrp="1"/>
          </p:cNvSpPr>
          <p:nvPr/>
        </p:nvSpPr>
        <p:spPr>
          <a:xfrm>
            <a:off x="3829050" y="2647950"/>
            <a:ext cx="22860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центъра за данни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3A55F8-91A9-48E3-B2A2-8AE0057A8CF0}"/>
              </a:ext>
            </a:extLst>
          </p:cNvPr>
          <p:cNvSpPr>
            <a:spLocks noGrp="1"/>
          </p:cNvSpPr>
          <p:nvPr/>
        </p:nvSpPr>
        <p:spPr>
          <a:xfrm>
            <a:off x="6953250" y="1809750"/>
            <a:ext cx="1714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293747-28ED-4D5B-A394-0B3EAB1B24BE}"/>
              </a:ext>
            </a:extLst>
          </p:cNvPr>
          <p:cNvSpPr>
            <a:spLocks noGrp="1"/>
          </p:cNvSpPr>
          <p:nvPr/>
        </p:nvSpPr>
        <p:spPr>
          <a:xfrm>
            <a:off x="6972300" y="2647950"/>
            <a:ext cx="22860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медицински</a:t>
            </a:r>
          </a:p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специалности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0D0300-C01F-461D-9180-F42B2666680D}"/>
              </a:ext>
            </a:extLst>
          </p:cNvPr>
          <p:cNvSpPr>
            <a:spLocks noGrp="1"/>
          </p:cNvSpPr>
          <p:nvPr/>
        </p:nvSpPr>
        <p:spPr>
          <a:xfrm>
            <a:off x="9810750" y="1952625"/>
            <a:ext cx="171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45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НЗИС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C9F268-B3F5-438F-9921-46CDB2AC9D77}"/>
              </a:ext>
            </a:extLst>
          </p:cNvPr>
          <p:cNvSpPr>
            <a:spLocks noGrp="1"/>
          </p:cNvSpPr>
          <p:nvPr/>
        </p:nvSpPr>
        <p:spPr>
          <a:xfrm>
            <a:off x="9829800" y="2647950"/>
            <a:ext cx="1714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35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интегрирана платформа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953E372-38A0-456A-BC0B-BB342F3727E1}"/>
              </a:ext>
            </a:extLst>
          </p:cNvPr>
          <p:cNvSpPr>
            <a:spLocks noGrp="1"/>
          </p:cNvSpPr>
          <p:nvPr/>
        </p:nvSpPr>
        <p:spPr>
          <a:xfrm>
            <a:off x="609600" y="3857625"/>
            <a:ext cx="10972800" cy="1066800"/>
          </a:xfrm>
          <a:prstGeom prst="roundRect">
            <a:avLst>
              <a:gd name="adj" fmla="val 16071"/>
            </a:avLst>
          </a:prstGeom>
          <a:solidFill>
            <a:srgbClr val="0A3144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7CC874-8662-479B-9194-B829F493EA27}"/>
              </a:ext>
            </a:extLst>
          </p:cNvPr>
          <p:cNvSpPr>
            <a:spLocks noGrp="1"/>
          </p:cNvSpPr>
          <p:nvPr/>
        </p:nvSpPr>
        <p:spPr>
          <a:xfrm>
            <a:off x="876300" y="4057650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98" lnSpcReduction="10000"/>
          </a:bodyPr>
          <a:lstStyle/>
          <a:p>
            <a:pPr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Инвестицията</a:t>
            </a: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приключ</a:t>
            </a:r>
            <a:r>
              <a:rPr lang="bg-BG" sz="1875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</a:t>
            </a:r>
            <a:r>
              <a:rPr sz="1875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 </a:t>
            </a:r>
            <a:r>
              <a:rPr sz="1875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края</a:t>
            </a: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</a:t>
            </a: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август</a:t>
            </a:r>
            <a:r>
              <a:rPr sz="1875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2026 г.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2588C7-86D8-42C1-8EA2-9C38043E608A}"/>
              </a:ext>
            </a:extLst>
          </p:cNvPr>
          <p:cNvSpPr>
            <a:spLocks noGrp="1"/>
          </p:cNvSpPr>
          <p:nvPr/>
        </p:nvSpPr>
        <p:spPr>
          <a:xfrm>
            <a:off x="876300" y="4467225"/>
            <a:ext cx="85725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Всички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ключови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цели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резултати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са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отчетени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като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2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постигнати</a:t>
            </a:r>
            <a:r>
              <a:rPr sz="12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C34339-3EED-4ECA-BAFE-139187A4D64C}"/>
              </a:ext>
            </a:extLst>
          </p:cNvPr>
          <p:cNvSpPr>
            <a:spLocks noGrp="1"/>
          </p:cNvSpPr>
          <p:nvPr/>
        </p:nvSpPr>
        <p:spPr>
          <a:xfrm>
            <a:off x="6278880" y="5534024"/>
            <a:ext cx="5445760" cy="581026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111"/>
          </a:bodyPr>
          <a:lstStyle/>
          <a:p>
            <a:pPr>
              <a:defRPr sz="1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lang="bg-BG" b="1" dirty="0" smtClean="0"/>
              <a:t>През последния месец: </a:t>
            </a:r>
            <a:r>
              <a:rPr lang="bg-BG" b="1" dirty="0"/>
              <a:t>разплатени </a:t>
            </a:r>
            <a:r>
              <a:rPr sz="1800" b="1" dirty="0" smtClean="0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6 626 757 €</a:t>
            </a:r>
            <a:endParaRPr sz="1800" b="1" dirty="0">
              <a:solidFill>
                <a:srgbClr val="0E77A8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22964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4EFC122-AC3D-475C-BFF3-1CA177DF7D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E355DE-05A7-47FE-A32A-3B55C9CD12D3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C12.I7 АМБУЛАТОРНИ ГРИЖИ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0024A0-9A71-4ADC-A886-2831DE929122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981" lnSpcReduction="10000"/>
          </a:bodyPr>
          <a:lstStyle/>
          <a:p>
            <a:pPr>
              <a:defRPr sz="27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100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амбулатории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са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готови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като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база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но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още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не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приемат</a:t>
            </a:r>
            <a:r>
              <a:rPr sz="2700" b="1" dirty="0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пациенти</a:t>
            </a:r>
            <a:endParaRPr sz="2700" b="1" dirty="0">
              <a:solidFill>
                <a:srgbClr val="102A38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2FD7E7-152E-419F-B781-4FAB4F18E149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01FDA0-0326-4A6F-A158-F58944FC3E3A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D7E1E3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9684FC-039D-4AD4-B5C6-4C5F7D17ED38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476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3B33A5-D489-49F7-B712-80D0F424906D}"/>
              </a:ext>
            </a:extLst>
          </p:cNvPr>
          <p:cNvSpPr>
            <a:spLocks noGrp="1"/>
          </p:cNvSpPr>
          <p:nvPr/>
        </p:nvSpPr>
        <p:spPr>
          <a:xfrm>
            <a:off x="628650" y="2609850"/>
            <a:ext cx="2095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амбулатории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F62C52-0CFF-45F9-A2A5-DD8DF4545A1F}"/>
              </a:ext>
            </a:extLst>
          </p:cNvPr>
          <p:cNvSpPr>
            <a:spLocks noGrp="1"/>
          </p:cNvSpPr>
          <p:nvPr/>
        </p:nvSpPr>
        <p:spPr>
          <a:xfrm>
            <a:off x="3333750" y="1857375"/>
            <a:ext cx="2190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85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96 села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805AC7-EC5E-4CBC-9215-A42DA6E94A11}"/>
              </a:ext>
            </a:extLst>
          </p:cNvPr>
          <p:cNvSpPr>
            <a:spLocks noGrp="1"/>
          </p:cNvSpPr>
          <p:nvPr/>
        </p:nvSpPr>
        <p:spPr>
          <a:xfrm>
            <a:off x="3333750" y="2457450"/>
            <a:ext cx="2190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8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4 града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8A2927-85CA-4FBD-B295-741B79743624}"/>
              </a:ext>
            </a:extLst>
          </p:cNvPr>
          <p:cNvSpPr>
            <a:spLocks noGrp="1"/>
          </p:cNvSpPr>
          <p:nvPr/>
        </p:nvSpPr>
        <p:spPr>
          <a:xfrm>
            <a:off x="6572250" y="1762125"/>
            <a:ext cx="1809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80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37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62252B-124A-4AE2-A3D0-7E72AC82FBE0}"/>
              </a:ext>
            </a:extLst>
          </p:cNvPr>
          <p:cNvSpPr>
            <a:spLocks noGrp="1"/>
          </p:cNvSpPr>
          <p:nvPr/>
        </p:nvSpPr>
        <p:spPr>
          <a:xfrm>
            <a:off x="6591300" y="2609850"/>
            <a:ext cx="17145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общини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A4F9A3-256F-45C4-82CC-3009B5654D0F}"/>
              </a:ext>
            </a:extLst>
          </p:cNvPr>
          <p:cNvSpPr>
            <a:spLocks noGrp="1"/>
          </p:cNvSpPr>
          <p:nvPr/>
        </p:nvSpPr>
        <p:spPr>
          <a:xfrm>
            <a:off x="9048750" y="1762125"/>
            <a:ext cx="2476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42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2 500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5B0C7D-FF69-49A7-ADF9-CFBF9DAC7C0D}"/>
              </a:ext>
            </a:extLst>
          </p:cNvPr>
          <p:cNvSpPr>
            <a:spLocks noGrp="1"/>
          </p:cNvSpPr>
          <p:nvPr/>
        </p:nvSpPr>
        <p:spPr>
          <a:xfrm>
            <a:off x="9067800" y="2609850"/>
            <a:ext cx="2286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броя оборудване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373CA7D8-F190-4D66-B220-B9A7BF59B7BA}"/>
              </a:ext>
            </a:extLst>
          </p:cNvPr>
          <p:cNvSpPr>
            <a:spLocks noGrp="1"/>
          </p:cNvSpPr>
          <p:nvPr/>
        </p:nvSpPr>
        <p:spPr>
          <a:xfrm>
            <a:off x="609600" y="3524250"/>
            <a:ext cx="4857750" cy="142875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0386CD-D19C-4860-A27F-D306939E7666}"/>
              </a:ext>
            </a:extLst>
          </p:cNvPr>
          <p:cNvSpPr>
            <a:spLocks noGrp="1"/>
          </p:cNvSpPr>
          <p:nvPr/>
        </p:nvSpPr>
        <p:spPr>
          <a:xfrm>
            <a:off x="857250" y="3733800"/>
            <a:ext cx="952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55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45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5ABC8D-AA5A-4CF9-BF38-2F189323D3B3}"/>
              </a:ext>
            </a:extLst>
          </p:cNvPr>
          <p:cNvSpPr>
            <a:spLocks noGrp="1"/>
          </p:cNvSpPr>
          <p:nvPr/>
        </p:nvSpPr>
        <p:spPr>
          <a:xfrm>
            <a:off x="1714500" y="3752850"/>
            <a:ext cx="2952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ремонтирани сгради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7C2EEB-4D65-4282-ACAA-742B181840F2}"/>
              </a:ext>
            </a:extLst>
          </p:cNvPr>
          <p:cNvSpPr>
            <a:spLocks noGrp="1"/>
          </p:cNvSpPr>
          <p:nvPr/>
        </p:nvSpPr>
        <p:spPr>
          <a:xfrm>
            <a:off x="857250" y="4324350"/>
            <a:ext cx="952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550" b="1">
                <a:solidFill>
                  <a:srgbClr val="11B5C8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1B5C8"/>
                </a:solidFill>
                <a:latin typeface="DejaVu Sans"/>
                <a:ea typeface="DejaVu Sans"/>
                <a:cs typeface="DejaVu Sans"/>
              </a:rPr>
              <a:t>55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E6DC8E-FE4E-405D-A229-CC3C79A83A4A}"/>
              </a:ext>
            </a:extLst>
          </p:cNvPr>
          <p:cNvSpPr>
            <a:spLocks noGrp="1"/>
          </p:cNvSpPr>
          <p:nvPr/>
        </p:nvSpPr>
        <p:spPr>
          <a:xfrm>
            <a:off x="1714500" y="4343400"/>
            <a:ext cx="2952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модулни обекта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47B5F48-F422-4C9F-97F2-EA958A7F22C0}"/>
              </a:ext>
            </a:extLst>
          </p:cNvPr>
          <p:cNvSpPr>
            <a:spLocks noGrp="1"/>
          </p:cNvSpPr>
          <p:nvPr/>
        </p:nvSpPr>
        <p:spPr>
          <a:xfrm>
            <a:off x="5810250" y="3524250"/>
            <a:ext cx="5772150" cy="1428750"/>
          </a:xfrm>
          <a:prstGeom prst="roundRect">
            <a:avLst>
              <a:gd name="adj" fmla="val 12000"/>
            </a:avLst>
          </a:prstGeom>
          <a:solidFill>
            <a:srgbClr val="FFF2E5"/>
          </a:solidFill>
          <a:ln w="0">
            <a:noFill/>
          </a:ln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57FDE-5123-46DB-98BD-B059765D53EF}"/>
              </a:ext>
            </a:extLst>
          </p:cNvPr>
          <p:cNvSpPr>
            <a:spLocks noGrp="1"/>
          </p:cNvSpPr>
          <p:nvPr/>
        </p:nvSpPr>
        <p:spPr>
          <a:xfrm>
            <a:off x="6076950" y="373380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>
              <a:defRPr sz="975" b="1">
                <a:solidFill>
                  <a:srgbClr val="F0716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07167"/>
                </a:solidFill>
                <a:latin typeface="DejaVu Sans"/>
                <a:ea typeface="DejaVu Sans"/>
                <a:cs typeface="DejaVu Sans"/>
              </a:rPr>
              <a:t>ЗА ДА ЗАРАБОТЯТ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65DAC90-5A09-448E-9040-9C37C1E8C696}"/>
              </a:ext>
            </a:extLst>
          </p:cNvPr>
          <p:cNvSpPr>
            <a:spLocks noGrp="1"/>
          </p:cNvSpPr>
          <p:nvPr/>
        </p:nvSpPr>
        <p:spPr>
          <a:xfrm>
            <a:off x="6076950" y="4114800"/>
            <a:ext cx="49530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917" lnSpcReduction="10000"/>
          </a:bodyPr>
          <a:lstStyle/>
          <a:p>
            <a:pPr>
              <a:defRPr sz="1800" b="1">
                <a:solidFill>
                  <a:srgbClr val="102A38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A38"/>
                </a:solidFill>
                <a:latin typeface="DejaVu Sans"/>
                <a:ea typeface="DejaVu Sans"/>
                <a:cs typeface="DejaVu Sans"/>
              </a:rPr>
              <a:t>Персонал, нормативни правила и плащане от НЗОК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8420FFB-C4D8-490F-887B-96DEE712E538}"/>
              </a:ext>
            </a:extLst>
          </p:cNvPr>
          <p:cNvSpPr>
            <a:spLocks noGrp="1"/>
          </p:cNvSpPr>
          <p:nvPr/>
        </p:nvSpPr>
        <p:spPr>
          <a:xfrm>
            <a:off x="6076950" y="5334000"/>
            <a:ext cx="5495925" cy="792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611"/>
          </a:bodyPr>
          <a:lstStyle/>
          <a:p>
            <a:pPr>
              <a:defRPr sz="1800" b="1">
                <a:solidFill>
                  <a:srgbClr val="0E77A8"/>
                </a:solidFill>
                <a:latin typeface="DejaVu Sans"/>
                <a:ea typeface="DejaVu Sans"/>
                <a:cs typeface="DejaVu Sans"/>
              </a:defRPr>
            </a:pPr>
            <a:r>
              <a:rPr lang="bg-BG" b="1" dirty="0"/>
              <a:t>За четири месеца: разплатени </a:t>
            </a:r>
            <a:r>
              <a:rPr sz="1800" b="1" dirty="0" smtClean="0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22 </a:t>
            </a:r>
            <a:r>
              <a:rPr sz="1800" b="1" dirty="0">
                <a:solidFill>
                  <a:srgbClr val="0E77A8"/>
                </a:solidFill>
                <a:latin typeface="DejaVu Sans"/>
                <a:ea typeface="DejaVu Sans"/>
                <a:cs typeface="DejaVu Sans"/>
              </a:rPr>
              <a:t>672 107,38 €</a:t>
            </a:r>
          </a:p>
        </p:txBody>
      </p:sp>
    </p:spTree>
    <p:extLst>
      <p:ext uri="{BB962C8B-B14F-4D97-AF65-F5344CB8AC3E}">
        <p14:creationId xmlns:p14="http://schemas.microsoft.com/office/powerpoint/2010/main" val="66250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DCC06F76-0493-4659-BF6F-2A7E501145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B4ACF2-F664-42F0-9E07-CD007B3E55C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685800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СТЕПЕН НА ГОТОВНОСТ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BB4399-1B2D-4027-80BD-EDF49BEAA610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28700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bg-BG" sz="270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Шест</a:t>
            </a:r>
            <a:r>
              <a:rPr sz="2700" b="1" dirty="0" smtClean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инвестиции</a:t>
            </a:r>
            <a:r>
              <a:rPr sz="27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отчитат</a:t>
            </a:r>
            <a:r>
              <a:rPr sz="27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постигнати</a:t>
            </a:r>
            <a:r>
              <a:rPr sz="27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ключови</a:t>
            </a:r>
            <a:r>
              <a:rPr sz="27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7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цели</a:t>
            </a:r>
            <a:endParaRPr sz="27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A3114-690F-4060-8C6E-B5E039A3D606}"/>
              </a:ext>
            </a:extLst>
          </p:cNvPr>
          <p:cNvSpPr>
            <a:spLocks noGrp="1"/>
          </p:cNvSpPr>
          <p:nvPr/>
        </p:nvSpPr>
        <p:spPr>
          <a:xfrm>
            <a:off x="11144250" y="361950"/>
            <a:ext cx="476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19"/>
          </a:bodyPr>
          <a:lstStyle/>
          <a:p>
            <a:pPr>
              <a:def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4F8E7-A8D8-4C26-9252-25CDA99FDD9B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72800" cy="19050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44E894-D1A8-479A-85FC-D6F2C7015B71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3619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Болнична помощ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BAC411-5DC4-42D9-BD18-C29602F50B67}"/>
              </a:ext>
            </a:extLst>
          </p:cNvPr>
          <p:cNvSpPr>
            <a:spLocks noGrp="1"/>
          </p:cNvSpPr>
          <p:nvPr/>
        </p:nvSpPr>
        <p:spPr>
          <a:xfrm>
            <a:off x="4762500" y="1790700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2 индикатора изпълнени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C2DD8-BAC2-433D-9FF8-700BC580A537}"/>
              </a:ext>
            </a:extLst>
          </p:cNvPr>
          <p:cNvSpPr>
            <a:spLocks noGrp="1"/>
          </p:cNvSpPr>
          <p:nvPr/>
        </p:nvSpPr>
        <p:spPr>
          <a:xfrm>
            <a:off x="10715625" y="1790700"/>
            <a:ext cx="476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459F6A-4E72-46AB-BC7E-64C28574FFB6}"/>
              </a:ext>
            </a:extLst>
          </p:cNvPr>
          <p:cNvSpPr>
            <a:spLocks noGrp="1"/>
          </p:cNvSpPr>
          <p:nvPr/>
        </p:nvSpPr>
        <p:spPr>
          <a:xfrm>
            <a:off x="609600" y="2343150"/>
            <a:ext cx="10668000" cy="9525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E08035-1C2F-4EC7-B8C2-4FF98991F562}"/>
              </a:ext>
            </a:extLst>
          </p:cNvPr>
          <p:cNvSpPr>
            <a:spLocks noGrp="1"/>
          </p:cNvSpPr>
          <p:nvPr/>
        </p:nvSpPr>
        <p:spPr>
          <a:xfrm>
            <a:off x="609600" y="2476500"/>
            <a:ext cx="3619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Мрежа за инсулт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E0D892-542F-4ECD-96FE-1072D18DD4EE}"/>
              </a:ext>
            </a:extLst>
          </p:cNvPr>
          <p:cNvSpPr>
            <a:spLocks noGrp="1"/>
          </p:cNvSpPr>
          <p:nvPr/>
        </p:nvSpPr>
        <p:spPr>
          <a:xfrm>
            <a:off x="4762500" y="2476500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23 центъра свързани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2E842-613D-41DB-955B-B6A0094C8CF7}"/>
              </a:ext>
            </a:extLst>
          </p:cNvPr>
          <p:cNvSpPr>
            <a:spLocks noGrp="1"/>
          </p:cNvSpPr>
          <p:nvPr/>
        </p:nvSpPr>
        <p:spPr>
          <a:xfrm>
            <a:off x="10715625" y="2476500"/>
            <a:ext cx="476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31B261-1FCD-44F4-981C-87F31475C3A4}"/>
              </a:ext>
            </a:extLst>
          </p:cNvPr>
          <p:cNvSpPr>
            <a:spLocks noGrp="1"/>
          </p:cNvSpPr>
          <p:nvPr/>
        </p:nvSpPr>
        <p:spPr>
          <a:xfrm>
            <a:off x="609600" y="3028950"/>
            <a:ext cx="10668000" cy="9525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90F9DA-FBA6-41E2-B7DD-BE4B3F66D2DA}"/>
              </a:ext>
            </a:extLst>
          </p:cNvPr>
          <p:cNvSpPr>
            <a:spLocks noGrp="1"/>
          </p:cNvSpPr>
          <p:nvPr/>
        </p:nvSpPr>
        <p:spPr>
          <a:xfrm>
            <a:off x="609600" y="3162300"/>
            <a:ext cx="3619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Психиатрична помощ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C4F412-C913-4024-8701-86F5FC23A5CA}"/>
              </a:ext>
            </a:extLst>
          </p:cNvPr>
          <p:cNvSpPr>
            <a:spLocks noGrp="1"/>
          </p:cNvSpPr>
          <p:nvPr/>
        </p:nvSpPr>
        <p:spPr>
          <a:xfrm>
            <a:off x="4762500" y="3162300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минимум 25 лечебни заведения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4C2383-A968-4E8D-AF4F-CB388B33DFE5}"/>
              </a:ext>
            </a:extLst>
          </p:cNvPr>
          <p:cNvSpPr>
            <a:spLocks noGrp="1"/>
          </p:cNvSpPr>
          <p:nvPr/>
        </p:nvSpPr>
        <p:spPr>
          <a:xfrm>
            <a:off x="10715625" y="3162300"/>
            <a:ext cx="476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F1BB13-4007-473E-8313-35674A111FDF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10668000" cy="9525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269485-1108-4D33-A767-F7FB2293D77D}"/>
              </a:ext>
            </a:extLst>
          </p:cNvPr>
          <p:cNvSpPr>
            <a:spLocks noGrp="1"/>
          </p:cNvSpPr>
          <p:nvPr/>
        </p:nvSpPr>
        <p:spPr>
          <a:xfrm>
            <a:off x="609600" y="3848100"/>
            <a:ext cx="3619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HEMS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7BB8B7-B1FA-41EA-92E4-D1E2AB532D6F}"/>
              </a:ext>
            </a:extLst>
          </p:cNvPr>
          <p:cNvSpPr>
            <a:spLocks noGrp="1"/>
          </p:cNvSpPr>
          <p:nvPr/>
        </p:nvSpPr>
        <p:spPr>
          <a:xfrm>
            <a:off x="4762500" y="3848100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ключов етап постигнат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04BC08-7BC8-43B5-A19F-50A7CE781D6B}"/>
              </a:ext>
            </a:extLst>
          </p:cNvPr>
          <p:cNvSpPr>
            <a:spLocks noGrp="1"/>
          </p:cNvSpPr>
          <p:nvPr/>
        </p:nvSpPr>
        <p:spPr>
          <a:xfrm>
            <a:off x="10715625" y="3848100"/>
            <a:ext cx="476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FC97C9-3934-48D4-A83D-BD3D69FEA86E}"/>
              </a:ext>
            </a:extLst>
          </p:cNvPr>
          <p:cNvSpPr>
            <a:spLocks noGrp="1"/>
          </p:cNvSpPr>
          <p:nvPr/>
        </p:nvSpPr>
        <p:spPr>
          <a:xfrm>
            <a:off x="609600" y="4400550"/>
            <a:ext cx="10668000" cy="9525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A0A9E0-F1E3-41BF-B84D-04CFD6C7BCA8}"/>
              </a:ext>
            </a:extLst>
          </p:cNvPr>
          <p:cNvSpPr>
            <a:spLocks noGrp="1"/>
          </p:cNvSpPr>
          <p:nvPr/>
        </p:nvSpPr>
        <p:spPr>
          <a:xfrm>
            <a:off x="609600" y="4533900"/>
            <a:ext cx="3619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Цифрова диагностика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E738BD-2B3C-43A4-BEAA-09D1143B8D06}"/>
              </a:ext>
            </a:extLst>
          </p:cNvPr>
          <p:cNvSpPr>
            <a:spLocks noGrp="1"/>
          </p:cNvSpPr>
          <p:nvPr/>
        </p:nvSpPr>
        <p:spPr>
          <a:xfrm>
            <a:off x="4762500" y="4533900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всички</a:t>
            </a:r>
            <a:r>
              <a:rPr sz="15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ключови</a:t>
            </a:r>
            <a:r>
              <a:rPr sz="15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цели</a:t>
            </a:r>
            <a:r>
              <a:rPr sz="1575" b="0" dirty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75" b="0" dirty="0" err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отчетени</a:t>
            </a:r>
            <a:endParaRPr sz="1575" b="0" dirty="0">
              <a:solidFill>
                <a:srgbClr val="84E2E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7F2962-314A-45BF-BB64-2E6CD0FE8C6B}"/>
              </a:ext>
            </a:extLst>
          </p:cNvPr>
          <p:cNvSpPr>
            <a:spLocks noGrp="1"/>
          </p:cNvSpPr>
          <p:nvPr/>
        </p:nvSpPr>
        <p:spPr>
          <a:xfrm>
            <a:off x="10808758" y="5540375"/>
            <a:ext cx="476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 dirty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39F750-928F-49AF-84B1-CAFAC2D8BB04}"/>
              </a:ext>
            </a:extLst>
          </p:cNvPr>
          <p:cNvSpPr>
            <a:spLocks noGrp="1"/>
          </p:cNvSpPr>
          <p:nvPr/>
        </p:nvSpPr>
        <p:spPr>
          <a:xfrm>
            <a:off x="609600" y="5086350"/>
            <a:ext cx="10668000" cy="9525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C29C2A7-6761-4FB8-A737-FA7E11C007ED}"/>
              </a:ext>
            </a:extLst>
          </p:cNvPr>
          <p:cNvSpPr>
            <a:spLocks noGrp="1"/>
          </p:cNvSpPr>
          <p:nvPr/>
        </p:nvSpPr>
        <p:spPr>
          <a:xfrm>
            <a:off x="609600" y="5381625"/>
            <a:ext cx="3619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Амбулаторни грижи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605B958-9114-40B8-973C-8724DE8F6186}"/>
              </a:ext>
            </a:extLst>
          </p:cNvPr>
          <p:cNvSpPr>
            <a:spLocks noGrp="1"/>
          </p:cNvSpPr>
          <p:nvPr/>
        </p:nvSpPr>
        <p:spPr>
          <a:xfrm>
            <a:off x="4762500" y="5381625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75" b="0">
                <a:solidFill>
                  <a:srgbClr val="FFB257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DejaVu Sans"/>
                <a:ea typeface="DejaVu Sans"/>
                <a:cs typeface="DejaVu Sans"/>
              </a:rPr>
              <a:t>базата</a:t>
            </a:r>
            <a:r>
              <a:rPr sz="1575" b="0" dirty="0">
                <a:solidFill>
                  <a:schemeClr val="accent1">
                    <a:lumMod val="20000"/>
                    <a:lumOff val="80000"/>
                  </a:schemeClr>
                </a:solidFill>
                <a:latin typeface="DejaVu Sans"/>
                <a:ea typeface="DejaVu Sans"/>
                <a:cs typeface="DejaVu Sans"/>
              </a:rPr>
              <a:t> е </a:t>
            </a:r>
            <a:r>
              <a:rPr sz="1575" b="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DejaVu Sans"/>
                <a:ea typeface="DejaVu Sans"/>
                <a:cs typeface="DejaVu Sans"/>
              </a:rPr>
              <a:t>изградена</a:t>
            </a:r>
            <a:endParaRPr sz="1575" b="0" dirty="0">
              <a:solidFill>
                <a:schemeClr val="accent1">
                  <a:lumMod val="20000"/>
                  <a:lumOff val="80000"/>
                </a:schemeClr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17F2962-314A-45BF-BB64-2E6CD0FE8C6B}"/>
              </a:ext>
            </a:extLst>
          </p:cNvPr>
          <p:cNvSpPr>
            <a:spLocks noGrp="1"/>
          </p:cNvSpPr>
          <p:nvPr/>
        </p:nvSpPr>
        <p:spPr>
          <a:xfrm>
            <a:off x="10868025" y="4686300"/>
            <a:ext cx="4762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9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 dirty="0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09829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1C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16C3C1-25C5-4879-992C-5C391F0313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11B5C8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21BB51-FA89-4EAE-8692-A330F768D16D}"/>
              </a:ext>
            </a:extLst>
          </p:cNvPr>
          <p:cNvSpPr>
            <a:spLocks noGrp="1"/>
          </p:cNvSpPr>
          <p:nvPr/>
        </p:nvSpPr>
        <p:spPr>
          <a:xfrm>
            <a:off x="609600" y="47625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1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СЛЕДВАЩАТА МЯРКА ЗА УСПЕХ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05F2D2-B987-47DA-B187-0D23D21CFC39}"/>
              </a:ext>
            </a:extLst>
          </p:cNvPr>
          <p:cNvSpPr>
            <a:spLocks noGrp="1"/>
          </p:cNvSpPr>
          <p:nvPr/>
        </p:nvSpPr>
        <p:spPr>
          <a:xfrm>
            <a:off x="609600" y="1219200"/>
            <a:ext cx="10001250" cy="1190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Инфраструктурата да се превърне</a:t>
            </a:r>
          </a:p>
          <a:p>
            <a:pPr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 достъпна медицинска услуга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058E5-23FA-4541-8C59-FE5AD09FE8E7}"/>
              </a:ext>
            </a:extLst>
          </p:cNvPr>
          <p:cNvSpPr>
            <a:spLocks noGrp="1"/>
          </p:cNvSpPr>
          <p:nvPr/>
        </p:nvSpPr>
        <p:spPr>
          <a:xfrm>
            <a:off x="609600" y="3219450"/>
            <a:ext cx="6191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3150" b="1">
                <a:solidFill>
                  <a:srgbClr val="B7E36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B7E36D"/>
                </a:solidFill>
                <a:latin typeface="DejaVu Sans"/>
                <a:ea typeface="DejaVu Sans"/>
                <a:cs typeface="DejaVu Sans"/>
              </a:rPr>
              <a:t>189 096 006,72 евро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759DCE-5ABD-42F4-9DF3-C12BD5BC008C}"/>
              </a:ext>
            </a:extLst>
          </p:cNvPr>
          <p:cNvSpPr>
            <a:spLocks noGrp="1"/>
          </p:cNvSpPr>
          <p:nvPr/>
        </p:nvSpPr>
        <p:spPr>
          <a:xfrm>
            <a:off x="628650" y="3876675"/>
            <a:ext cx="52387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0">
                <a:solidFill>
                  <a:srgbClr val="84E2E0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84E2E0"/>
                </a:solidFill>
                <a:latin typeface="DejaVu Sans"/>
                <a:ea typeface="DejaVu Sans"/>
                <a:cs typeface="DejaVu Sans"/>
              </a:rPr>
              <a:t>разплатени от май до август 2026 г.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97DBCA-5697-475E-BC33-173B24FE6D89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10972800" cy="19050"/>
          </a:xfrm>
          <a:prstGeom prst="rect">
            <a:avLst/>
          </a:prstGeom>
          <a:solidFill>
            <a:srgbClr val="1D4B5E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DD1AA0-D36A-4410-99C9-A7A0E41576CE}"/>
              </a:ext>
            </a:extLst>
          </p:cNvPr>
          <p:cNvSpPr>
            <a:spLocks noGrp="1"/>
          </p:cNvSpPr>
          <p:nvPr/>
        </p:nvSpPr>
        <p:spPr>
          <a:xfrm>
            <a:off x="609600" y="5143500"/>
            <a:ext cx="102870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398"/>
          </a:bodyPr>
          <a:lstStyle/>
          <a:p>
            <a:pPr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Качеството и скоростта на медицинската помощ трябва да зависят от медицинската необходимост, а не от разстоянието до големия град.</a:t>
            </a:r>
          </a:p>
        </p:txBody>
      </p:sp>
    </p:spTree>
    <p:extLst>
      <p:ext uri="{BB962C8B-B14F-4D97-AF65-F5344CB8AC3E}">
        <p14:creationId xmlns:p14="http://schemas.microsoft.com/office/powerpoint/2010/main" val="177648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864</Words>
  <Application>Microsoft Office PowerPoint</Application>
  <DocSecurity>0</DocSecurity>
  <PresentationFormat>Widescreen</PresentationFormat>
  <Paragraphs>197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DejaVu Sans</vt:lpstr>
      <vt:lpstr>Times New Roman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Veronika Chaneva</dc:creator>
  <cp:lastModifiedBy>Emiliana Stoimenova</cp:lastModifiedBy>
  <cp:revision>10</cp:revision>
  <dcterms:created xsi:type="dcterms:W3CDTF">2026-09-10T09:25:26Z</dcterms:created>
  <dcterms:modified xsi:type="dcterms:W3CDTF">2026-09-21T12:59:37Z</dcterms:modified>
</cp:coreProperties>
</file>